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62" r:id="rId4"/>
    <p:sldId id="261" r:id="rId5"/>
    <p:sldId id="266" r:id="rId6"/>
    <p:sldId id="269" r:id="rId7"/>
    <p:sldId id="271" r:id="rId8"/>
    <p:sldId id="290"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Simiao" initials="ZS" lastIdx="1" clrIdx="0"/>
  <p:cmAuthor id="2" name="Wang, Hongshuo" initials="WH" lastIdx="1" clrIdx="1"/>
  <p:cmAuthor id="3" name="admin" initials="a" lastIdx="8"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5250"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8-10T19:23:58.903" idx="1">
    <p:pos x="10" y="10"/>
    <p:text>After introduce the architecture of Mobilenetv2, we implement an demo to demostrate our mobilev2 by using transfer learning on sign language digits datasets. Besides modiified the output layers from 1000 classified classes to 10 classes, we also freeze the first half of mobilenet model, and only train from 10th -16th bottle blocks since our pretrained model has already learnt lots of edges and corners details in the first half of model. All we need to do is training the last half of model to classified the sign images. It takes 20 minus to train on gpu in order to get our desired results. You can see further details in our notebook.</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0-08-11T20:43:13.378" idx="5">
    <p:pos x="10" y="10"/>
    <p:text>In order to show the effect of Mobilenetv2 more intuitively, we visualize the training process of Mobilenetv2. 
Firstly, we use feature maps to show the Depthwise Convolution in one block.
Also we show the imaging of different Bottle Blocks in different stages.
The first visualization explains the Narrow -&gt; Wide -&gt; Narrow effect of Inverted Residuals, and the second visualization implies the importance of freezing the first half of mobilenet model.</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20-08-11T21:11:38.760" idx="6">
    <p:pos x="10" y="10"/>
    <p:text>After thet, we use two visualization operations, Saliency Maps and Grad-CAM heatmap, to demonstrate the feature selection and classification of Mobilenetv2.
When adding a test image, since we use ImageDataGenerator to divide the train and test data into ten classes, we need to modify the dimension of the image from (243,243,3) to (1,243,243,3). This will ensure that the function can query the right image in the corresponding directory.</p:text>
  </p:cm>
</p:cmLst>
</file>

<file path=ppt/comments/comment4.xml><?xml version="1.0" encoding="utf-8"?>
<p:cmLst xmlns:a="http://schemas.openxmlformats.org/drawingml/2006/main" xmlns:r="http://schemas.openxmlformats.org/officeDocument/2006/relationships" xmlns:p="http://schemas.openxmlformats.org/presentationml/2006/main">
  <p:cm authorId="3" dt="2020-08-11T21:11:22.977" idx="7">
    <p:pos x="10" y="4"/>
    <p:text>Finally, we visualize the process of testing Mobilenetv2. 
We draw the Accuracy and Loss curves of its Training and Validation. At the same time, we use the Confusion Matrix to view the classification of 0 to 9 gestures.
From the results, all the images in the test data are correctly classified. This  proves that Mobilenetv2 has extremely strong classification performance while reducing large amount of parameters.</p:text>
  </p:cm>
</p:cmLst>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7FF8EAC-54E5-464C-9CE5-DF97D884AED0}" type="doc">
      <dgm:prSet loTypeId="urn:microsoft.com/office/officeart/2005/8/layout/hierarchy1#1" loCatId="hierarchy" qsTypeId="urn:microsoft.com/office/officeart/2005/8/quickstyle/simple1#1" qsCatId="simple" csTypeId="urn:microsoft.com/office/officeart/2005/8/colors/colorful2#1" csCatId="colorful"/>
      <dgm:spPr/>
      <dgm:t>
        <a:bodyPr/>
        <a:lstStyle/>
        <a:p>
          <a:endParaRPr lang="en-US"/>
        </a:p>
      </dgm:t>
    </dgm:pt>
    <dgm:pt modelId="{7CDD0C2E-E99A-4ED1-B0AD-2C380976AB73}">
      <dgm:prSet/>
      <dgm:spPr/>
      <dgm:t>
        <a:bodyPr/>
        <a:lstStyle/>
        <a:p>
          <a:r>
            <a:rPr lang="en-GB"/>
            <a:t>Depthwise Convolution</a:t>
          </a:r>
          <a:endParaRPr lang="en-US"/>
        </a:p>
      </dgm:t>
    </dgm:pt>
    <dgm:pt modelId="{526BBF7B-EDDF-4460-9BD6-23BFBC2B1967}" type="parTrans" cxnId="{6CE97087-F68C-40B5-99B9-52F5924F7A66}">
      <dgm:prSet/>
      <dgm:spPr/>
      <dgm:t>
        <a:bodyPr/>
        <a:lstStyle/>
        <a:p>
          <a:endParaRPr lang="en-US"/>
        </a:p>
      </dgm:t>
    </dgm:pt>
    <dgm:pt modelId="{DC316052-34B5-4DE7-B002-B0BE346B9704}" type="sibTrans" cxnId="{6CE97087-F68C-40B5-99B9-52F5924F7A66}">
      <dgm:prSet/>
      <dgm:spPr/>
      <dgm:t>
        <a:bodyPr/>
        <a:lstStyle/>
        <a:p>
          <a:endParaRPr lang="en-US"/>
        </a:p>
      </dgm:t>
    </dgm:pt>
    <dgm:pt modelId="{99E1F103-3FCA-4B9D-B046-DA058DCB93AB}">
      <dgm:prSet/>
      <dgm:spPr/>
      <dgm:t>
        <a:bodyPr/>
        <a:lstStyle/>
        <a:p>
          <a:r>
            <a:rPr lang="en-GB"/>
            <a:t>Pointwise Convolution </a:t>
          </a:r>
          <a:endParaRPr lang="en-US"/>
        </a:p>
      </dgm:t>
    </dgm:pt>
    <dgm:pt modelId="{18052925-77D0-4E6D-B85D-E7B9BC00EC54}" type="parTrans" cxnId="{D70BCE81-03F1-4A43-AAE3-785406132D64}">
      <dgm:prSet/>
      <dgm:spPr/>
      <dgm:t>
        <a:bodyPr/>
        <a:lstStyle/>
        <a:p>
          <a:endParaRPr lang="en-US"/>
        </a:p>
      </dgm:t>
    </dgm:pt>
    <dgm:pt modelId="{A7A14C02-DF11-4F55-B3A0-B8CB9ED30163}" type="sibTrans" cxnId="{D70BCE81-03F1-4A43-AAE3-785406132D64}">
      <dgm:prSet/>
      <dgm:spPr/>
      <dgm:t>
        <a:bodyPr/>
        <a:lstStyle/>
        <a:p>
          <a:endParaRPr lang="en-US"/>
        </a:p>
      </dgm:t>
    </dgm:pt>
    <dgm:pt modelId="{4C1A8BCA-5FE2-4E64-9A92-341F4C999512}" type="pres">
      <dgm:prSet presAssocID="{B7FF8EAC-54E5-464C-9CE5-DF97D884AED0}" presName="hierChild1" presStyleCnt="0">
        <dgm:presLayoutVars>
          <dgm:chPref val="1"/>
          <dgm:dir/>
          <dgm:animOne val="branch"/>
          <dgm:animLvl val="lvl"/>
          <dgm:resizeHandles/>
        </dgm:presLayoutVars>
      </dgm:prSet>
      <dgm:spPr/>
    </dgm:pt>
    <dgm:pt modelId="{1B2AAE82-DF0C-40FF-8451-A67157FDBE2B}" type="pres">
      <dgm:prSet presAssocID="{7CDD0C2E-E99A-4ED1-B0AD-2C380976AB73}" presName="hierRoot1" presStyleCnt="0"/>
      <dgm:spPr/>
    </dgm:pt>
    <dgm:pt modelId="{B61A70CC-F97F-4432-8FA6-823816AF8B4A}" type="pres">
      <dgm:prSet presAssocID="{7CDD0C2E-E99A-4ED1-B0AD-2C380976AB73}" presName="composite" presStyleCnt="0"/>
      <dgm:spPr/>
    </dgm:pt>
    <dgm:pt modelId="{0ED2C3C1-A6E9-45CA-80B3-7EB9DE9B7411}" type="pres">
      <dgm:prSet presAssocID="{7CDD0C2E-E99A-4ED1-B0AD-2C380976AB73}" presName="background" presStyleLbl="node0" presStyleIdx="0" presStyleCnt="2"/>
      <dgm:spPr/>
    </dgm:pt>
    <dgm:pt modelId="{F9D7FD9B-1B52-405E-8589-CCAB8F90EDEB}" type="pres">
      <dgm:prSet presAssocID="{7CDD0C2E-E99A-4ED1-B0AD-2C380976AB73}" presName="text" presStyleLbl="fgAcc0" presStyleIdx="0" presStyleCnt="2">
        <dgm:presLayoutVars>
          <dgm:chPref val="3"/>
        </dgm:presLayoutVars>
      </dgm:prSet>
      <dgm:spPr/>
    </dgm:pt>
    <dgm:pt modelId="{C0E96875-DAAF-4179-B909-3356F3FD47F9}" type="pres">
      <dgm:prSet presAssocID="{7CDD0C2E-E99A-4ED1-B0AD-2C380976AB73}" presName="hierChild2" presStyleCnt="0"/>
      <dgm:spPr/>
    </dgm:pt>
    <dgm:pt modelId="{81799B2C-BBA0-49C4-8E87-0915069E40A8}" type="pres">
      <dgm:prSet presAssocID="{99E1F103-3FCA-4B9D-B046-DA058DCB93AB}" presName="hierRoot1" presStyleCnt="0"/>
      <dgm:spPr/>
    </dgm:pt>
    <dgm:pt modelId="{416314FD-7E5D-44C8-B4D3-812A495253E1}" type="pres">
      <dgm:prSet presAssocID="{99E1F103-3FCA-4B9D-B046-DA058DCB93AB}" presName="composite" presStyleCnt="0"/>
      <dgm:spPr/>
    </dgm:pt>
    <dgm:pt modelId="{406AC3E7-E1BD-40F7-A2BB-9744F52D1E01}" type="pres">
      <dgm:prSet presAssocID="{99E1F103-3FCA-4B9D-B046-DA058DCB93AB}" presName="background" presStyleLbl="node0" presStyleIdx="1" presStyleCnt="2"/>
      <dgm:spPr/>
    </dgm:pt>
    <dgm:pt modelId="{4BC51CE1-64FF-4986-A6DB-745F632B57E9}" type="pres">
      <dgm:prSet presAssocID="{99E1F103-3FCA-4B9D-B046-DA058DCB93AB}" presName="text" presStyleLbl="fgAcc0" presStyleIdx="1" presStyleCnt="2">
        <dgm:presLayoutVars>
          <dgm:chPref val="3"/>
        </dgm:presLayoutVars>
      </dgm:prSet>
      <dgm:spPr/>
    </dgm:pt>
    <dgm:pt modelId="{4123CFFF-E83A-4C19-9DC4-C701F89821C1}" type="pres">
      <dgm:prSet presAssocID="{99E1F103-3FCA-4B9D-B046-DA058DCB93AB}" presName="hierChild2" presStyleCnt="0"/>
      <dgm:spPr/>
    </dgm:pt>
  </dgm:ptLst>
  <dgm:cxnLst>
    <dgm:cxn modelId="{7A09762C-0419-44AB-B2EB-3FE4E7579F20}" type="presOf" srcId="{99E1F103-3FCA-4B9D-B046-DA058DCB93AB}" destId="{4BC51CE1-64FF-4986-A6DB-745F632B57E9}" srcOrd="0" destOrd="0" presId="urn:microsoft.com/office/officeart/2005/8/layout/hierarchy1#1"/>
    <dgm:cxn modelId="{5E40194B-2319-4A6A-8E30-2E7093D94B6D}" type="presOf" srcId="{7CDD0C2E-E99A-4ED1-B0AD-2C380976AB73}" destId="{F9D7FD9B-1B52-405E-8589-CCAB8F90EDEB}" srcOrd="0" destOrd="0" presId="urn:microsoft.com/office/officeart/2005/8/layout/hierarchy1#1"/>
    <dgm:cxn modelId="{D70BCE81-03F1-4A43-AAE3-785406132D64}" srcId="{B7FF8EAC-54E5-464C-9CE5-DF97D884AED0}" destId="{99E1F103-3FCA-4B9D-B046-DA058DCB93AB}" srcOrd="1" destOrd="0" parTransId="{18052925-77D0-4E6D-B85D-E7B9BC00EC54}" sibTransId="{A7A14C02-DF11-4F55-B3A0-B8CB9ED30163}"/>
    <dgm:cxn modelId="{6CE97087-F68C-40B5-99B9-52F5924F7A66}" srcId="{B7FF8EAC-54E5-464C-9CE5-DF97D884AED0}" destId="{7CDD0C2E-E99A-4ED1-B0AD-2C380976AB73}" srcOrd="0" destOrd="0" parTransId="{526BBF7B-EDDF-4460-9BD6-23BFBC2B1967}" sibTransId="{DC316052-34B5-4DE7-B002-B0BE346B9704}"/>
    <dgm:cxn modelId="{F84344F8-07CE-487E-9453-236DE4381AEF}" type="presOf" srcId="{B7FF8EAC-54E5-464C-9CE5-DF97D884AED0}" destId="{4C1A8BCA-5FE2-4E64-9A92-341F4C999512}" srcOrd="0" destOrd="0" presId="urn:microsoft.com/office/officeart/2005/8/layout/hierarchy1#1"/>
    <dgm:cxn modelId="{E9F242E9-2EFE-46B0-A672-2260404D2C29}" type="presParOf" srcId="{4C1A8BCA-5FE2-4E64-9A92-341F4C999512}" destId="{1B2AAE82-DF0C-40FF-8451-A67157FDBE2B}" srcOrd="0" destOrd="0" presId="urn:microsoft.com/office/officeart/2005/8/layout/hierarchy1#1"/>
    <dgm:cxn modelId="{0D8307A7-A415-409C-9BD8-C179282577F9}" type="presParOf" srcId="{1B2AAE82-DF0C-40FF-8451-A67157FDBE2B}" destId="{B61A70CC-F97F-4432-8FA6-823816AF8B4A}" srcOrd="0" destOrd="0" presId="urn:microsoft.com/office/officeart/2005/8/layout/hierarchy1#1"/>
    <dgm:cxn modelId="{363C79A2-1F57-430C-9D5E-D74C8828176B}" type="presParOf" srcId="{B61A70CC-F97F-4432-8FA6-823816AF8B4A}" destId="{0ED2C3C1-A6E9-45CA-80B3-7EB9DE9B7411}" srcOrd="0" destOrd="0" presId="urn:microsoft.com/office/officeart/2005/8/layout/hierarchy1#1"/>
    <dgm:cxn modelId="{52E7B780-9A84-419E-AC26-EE9316FFF2C4}" type="presParOf" srcId="{B61A70CC-F97F-4432-8FA6-823816AF8B4A}" destId="{F9D7FD9B-1B52-405E-8589-CCAB8F90EDEB}" srcOrd="1" destOrd="0" presId="urn:microsoft.com/office/officeart/2005/8/layout/hierarchy1#1"/>
    <dgm:cxn modelId="{62B44FAB-C2A9-4D33-944B-187F61D828EA}" type="presParOf" srcId="{1B2AAE82-DF0C-40FF-8451-A67157FDBE2B}" destId="{C0E96875-DAAF-4179-B909-3356F3FD47F9}" srcOrd="1" destOrd="0" presId="urn:microsoft.com/office/officeart/2005/8/layout/hierarchy1#1"/>
    <dgm:cxn modelId="{F7063DA3-20BB-4796-B2BB-3C7C21AF1E9A}" type="presParOf" srcId="{4C1A8BCA-5FE2-4E64-9A92-341F4C999512}" destId="{81799B2C-BBA0-49C4-8E87-0915069E40A8}" srcOrd="1" destOrd="0" presId="urn:microsoft.com/office/officeart/2005/8/layout/hierarchy1#1"/>
    <dgm:cxn modelId="{80F9C1EE-1362-4009-A6DC-0BEDD75AD385}" type="presParOf" srcId="{81799B2C-BBA0-49C4-8E87-0915069E40A8}" destId="{416314FD-7E5D-44C8-B4D3-812A495253E1}" srcOrd="0" destOrd="0" presId="urn:microsoft.com/office/officeart/2005/8/layout/hierarchy1#1"/>
    <dgm:cxn modelId="{693C9129-8CA9-4EC8-BC5F-0B675DDAC866}" type="presParOf" srcId="{416314FD-7E5D-44C8-B4D3-812A495253E1}" destId="{406AC3E7-E1BD-40F7-A2BB-9744F52D1E01}" srcOrd="0" destOrd="0" presId="urn:microsoft.com/office/officeart/2005/8/layout/hierarchy1#1"/>
    <dgm:cxn modelId="{344A8525-11E7-4BF4-B8D8-DE8ABDC78005}" type="presParOf" srcId="{416314FD-7E5D-44C8-B4D3-812A495253E1}" destId="{4BC51CE1-64FF-4986-A6DB-745F632B57E9}" srcOrd="1" destOrd="0" presId="urn:microsoft.com/office/officeart/2005/8/layout/hierarchy1#1"/>
    <dgm:cxn modelId="{EF9EA2CE-CEDC-437D-9256-EEB7339D3CD6}" type="presParOf" srcId="{81799B2C-BBA0-49C4-8E87-0915069E40A8}" destId="{4123CFFF-E83A-4C19-9DC4-C701F89821C1}" srcOrd="1" destOrd="0" presId="urn:microsoft.com/office/officeart/2005/8/layout/hierarchy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2C3C1-A6E9-45CA-80B3-7EB9DE9B7411}">
      <dsp:nvSpPr>
        <dsp:cNvPr id="0" name=""/>
        <dsp:cNvSpPr/>
      </dsp:nvSpPr>
      <dsp:spPr>
        <a:xfrm>
          <a:off x="1147"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7FD9B-1B52-405E-8589-CCAB8F90EDEB}">
      <dsp:nvSpPr>
        <dsp:cNvPr id="0" name=""/>
        <dsp:cNvSpPr/>
      </dsp:nvSpPr>
      <dsp:spPr>
        <a:xfrm>
          <a:off x="448864"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kern="1200"/>
            <a:t>Depthwise Convolution</a:t>
          </a:r>
          <a:endParaRPr lang="en-US" sz="4700" kern="1200"/>
        </a:p>
      </dsp:txBody>
      <dsp:txXfrm>
        <a:off x="523806" y="1036473"/>
        <a:ext cx="3879568" cy="2408818"/>
      </dsp:txXfrm>
    </dsp:sp>
    <dsp:sp modelId="{406AC3E7-E1BD-40F7-A2BB-9744F52D1E01}">
      <dsp:nvSpPr>
        <dsp:cNvPr id="0" name=""/>
        <dsp:cNvSpPr/>
      </dsp:nvSpPr>
      <dsp:spPr>
        <a:xfrm>
          <a:off x="4926034"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C51CE1-64FF-4986-A6DB-745F632B57E9}">
      <dsp:nvSpPr>
        <dsp:cNvPr id="0" name=""/>
        <dsp:cNvSpPr/>
      </dsp:nvSpPr>
      <dsp:spPr>
        <a:xfrm>
          <a:off x="5373751"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kern="1200"/>
            <a:t>Pointwise Convolution </a:t>
          </a:r>
          <a:endParaRPr lang="en-US" sz="4700" kern="1200"/>
        </a:p>
      </dsp:txBody>
      <dsp:txXfrm>
        <a:off x="5448693" y="1036473"/>
        <a:ext cx="3879568" cy="24088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05876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introducing the architecture of Mobilenetv2, we implement an demo to demonstrate our model by using transfer learning on sign language digits datasets. Besides modifying the output layers from 1000 classes to 10 classes, we also freeze the first half of model, and only train from 10th -16th bottle blocks since the pretrained model has already learnt lots of edges and corners details in the first half of weights. All we need to do is training the last half of model to classify images. It took 20 minus to train on GPU in order to get our desired results. You can see further details in our notebook.</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00323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t>8/14/2020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mobilenetv2-inverted-residuals-and-linear-bottlenecks-8a4362f4ffd5" TargetMode="External"/><Relationship Id="rId2" Type="http://schemas.openxmlformats.org/officeDocument/2006/relationships/hyperlink" Target="https://towardsdatascience.com/review-mobilenetv2-light-weight-model-image-classification-8febb490e61c" TargetMode="External"/><Relationship Id="rId1" Type="http://schemas.openxmlformats.org/officeDocument/2006/relationships/slideLayout" Target="../slideLayouts/slideLayout2.xml"/><Relationship Id="rId6" Type="http://schemas.openxmlformats.org/officeDocument/2006/relationships/hyperlink" Target="https://towardsdatascience.com/understanding-and-calculating-the-number-of-parameters-in-convolution-neural-networks-cnns-fc88790d530d" TargetMode="External"/><Relationship Id="rId5" Type="http://schemas.openxmlformats.org/officeDocument/2006/relationships/hyperlink" Target="https://arxiv.org/abs/1801.04381" TargetMode="External"/><Relationship Id="rId4" Type="http://schemas.openxmlformats.org/officeDocument/2006/relationships/hyperlink" Target="https://hackernoon.com/tf-serving-keras-mobilenetv2-632b8d92983c"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     </a:t>
            </a:r>
            <a:r>
              <a:rPr lang="en-GB" dirty="0" err="1"/>
              <a:t>Mobilenet</a:t>
            </a:r>
            <a:r>
              <a:rPr lang="en-GB" dirty="0"/>
              <a:t> v2  </a:t>
            </a:r>
            <a:br>
              <a:rPr lang="en-GB" dirty="0"/>
            </a:br>
            <a:r>
              <a:rPr lang="en-GB" dirty="0"/>
              <a:t> 		  introduction</a:t>
            </a:r>
          </a:p>
        </p:txBody>
      </p:sp>
      <p:sp>
        <p:nvSpPr>
          <p:cNvPr id="3" name="Subtitle 2"/>
          <p:cNvSpPr>
            <a:spLocks noGrp="1"/>
          </p:cNvSpPr>
          <p:nvPr>
            <p:ph type="subTitle" idx="1"/>
          </p:nvPr>
        </p:nvSpPr>
        <p:spPr/>
        <p:txBody>
          <a:bodyPr/>
          <a:lstStyle/>
          <a:p>
            <a:r>
              <a:rPr lang="en-GB" dirty="0"/>
              <a:t>H</a:t>
            </a:r>
            <a:r>
              <a:rPr lang="en-US" dirty="0" err="1"/>
              <a:t>ongshuo</a:t>
            </a:r>
            <a:r>
              <a:rPr lang="en-US" dirty="0"/>
              <a:t> Wang</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Mobilenet</a:t>
            </a:r>
            <a:r>
              <a:rPr lang="en-GB" dirty="0"/>
              <a:t> and </a:t>
            </a:r>
            <a:r>
              <a:rPr lang="en-GB" dirty="0" err="1"/>
              <a:t>Moilenet</a:t>
            </a:r>
            <a:r>
              <a:rPr lang="en-GB" dirty="0"/>
              <a:t> v2</a:t>
            </a:r>
          </a:p>
        </p:txBody>
      </p:sp>
      <p:pic>
        <p:nvPicPr>
          <p:cNvPr id="5" name="Content Placeholder 4" descr="A picture containing drawing, clock&#10;&#10;Description automatically generated"/>
          <p:cNvPicPr>
            <a:picLocks noGrp="1" noChangeAspect="1"/>
          </p:cNvPicPr>
          <p:nvPr>
            <p:ph idx="1"/>
          </p:nvPr>
        </p:nvPicPr>
        <p:blipFill>
          <a:blip r:embed="rId2"/>
          <a:stretch>
            <a:fillRect/>
          </a:stretch>
        </p:blipFill>
        <p:spPr>
          <a:xfrm>
            <a:off x="0" y="1990724"/>
            <a:ext cx="4995861" cy="4867275"/>
          </a:xfrm>
        </p:spPr>
      </p:pic>
      <p:pic>
        <p:nvPicPr>
          <p:cNvPr id="7" name="Picture 6" descr="A close up of a piece of paper&#10;&#10;Description automatically generated"/>
          <p:cNvPicPr>
            <a:picLocks noChangeAspect="1"/>
          </p:cNvPicPr>
          <p:nvPr/>
        </p:nvPicPr>
        <p:blipFill>
          <a:blip r:embed="rId3"/>
          <a:stretch>
            <a:fillRect/>
          </a:stretch>
        </p:blipFill>
        <p:spPr>
          <a:xfrm>
            <a:off x="4995861" y="1990724"/>
            <a:ext cx="7196139" cy="4867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72"/>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2055" name="Picture 74"/>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2056" name="Oval 76"/>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7" name="Picture 78"/>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2058" name="Picture 80"/>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2059" name="Rectangle 82"/>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60" name="Rectangle 84"/>
          <p:cNvSpPr>
            <a:spLocks noGrp="1" noRot="1" noChangeAspect="1" noMove="1" noResize="1" noEditPoints="1" noAdjustHandles="1" noChangeArrowheads="1" noChangeShapeType="1" noTextEdit="1"/>
          </p:cNvSpPr>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8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2" name="Freeform 16"/>
          <p:cNvSpPr>
            <a:spLocks noGrp="1" noRot="1" noChangeAspect="1" noMove="1" noResize="1" noEditPoints="1" noAdjustHandles="1" noChangeArrowheads="1" noChangeShapeType="1" noTextEdit="1"/>
          </p:cNvSpPr>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2052" name="Picture 4"/>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35458" y="242889"/>
            <a:ext cx="11094846" cy="368903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63" name="Freeform: Shape 90"/>
          <p:cNvSpPr>
            <a:spLocks noGrp="1" noRot="1" noChangeAspect="1" noMove="1" noResize="1" noEditPoints="1" noAdjustHandles="1" noChangeArrowheads="1" noChangeShapeType="1" noTextEdit="1"/>
          </p:cNvSpPr>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Relu6</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7"/>
            <a:ext cx="9252154" cy="1016654"/>
          </a:xfrm>
        </p:spPr>
        <p:txBody>
          <a:bodyPr>
            <a:normAutofit/>
          </a:bodyPr>
          <a:lstStyle/>
          <a:p>
            <a:r>
              <a:rPr lang="en-US">
                <a:solidFill>
                  <a:srgbClr val="EBEBEB"/>
                </a:solidFill>
              </a:rPr>
              <a:t>Inverted Residuals</a:t>
            </a:r>
          </a:p>
        </p:txBody>
      </p:sp>
      <p:sp>
        <p:nvSpPr>
          <p:cNvPr id="3" name="Content Placeholder 2"/>
          <p:cNvSpPr>
            <a:spLocks noGrp="1"/>
          </p:cNvSpPr>
          <p:nvPr>
            <p:ph idx="1"/>
          </p:nvPr>
        </p:nvSpPr>
        <p:spPr>
          <a:xfrm>
            <a:off x="293370" y="2105025"/>
            <a:ext cx="6957695" cy="3658870"/>
          </a:xfrm>
        </p:spPr>
        <p:txBody>
          <a:bodyPr>
            <a:normAutofit/>
          </a:bodyPr>
          <a:lstStyle/>
          <a:p>
            <a:r>
              <a:rPr lang="en-US" sz="2400" dirty="0" err="1"/>
              <a:t>ResNet</a:t>
            </a:r>
          </a:p>
          <a:p>
            <a:pPr marL="0" indent="0">
              <a:buNone/>
            </a:pPr>
            <a:endParaRPr lang="en-US" sz="2400" dirty="0"/>
          </a:p>
          <a:p>
            <a:pPr lvl="1"/>
            <a:r>
              <a:rPr lang="en-US" sz="2400" dirty="0"/>
              <a:t>Skip Connection</a:t>
            </a:r>
          </a:p>
          <a:p>
            <a:pPr marL="457200" lvl="1" indent="0">
              <a:buNone/>
            </a:pPr>
            <a:endParaRPr lang="en-US" sz="2400" dirty="0"/>
          </a:p>
          <a:p>
            <a:pPr lvl="1"/>
            <a:r>
              <a:rPr lang="en-US" sz="2400" dirty="0"/>
              <a:t>Wide(256) -&gt; narrow(64) -&gt; wide(56)</a:t>
            </a:r>
          </a:p>
        </p:txBody>
      </p:sp>
      <p:pic>
        <p:nvPicPr>
          <p:cNvPr id="7" name="Picture 6"/>
          <p:cNvPicPr>
            <a:picLocks noChangeAspect="1"/>
          </p:cNvPicPr>
          <p:nvPr/>
        </p:nvPicPr>
        <p:blipFill>
          <a:blip r:embed="rId2"/>
          <a:stretch>
            <a:fillRect/>
          </a:stretch>
        </p:blipFill>
        <p:spPr>
          <a:xfrm>
            <a:off x="6581373" y="2105051"/>
            <a:ext cx="5425213" cy="3662018"/>
          </a:xfrm>
          <a:prstGeom prst="rect">
            <a:avLst/>
          </a:prstGeom>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00318"/>
            <a:ext cx="9404723" cy="1180711"/>
          </a:xfrm>
        </p:spPr>
        <p:txBody>
          <a:bodyPr>
            <a:normAutofit/>
          </a:bodyPr>
          <a:lstStyle/>
          <a:p>
            <a:r>
              <a:rPr lang="en-US" dirty="0"/>
              <a:t>Inverted Residuals</a:t>
            </a:r>
          </a:p>
        </p:txBody>
      </p:sp>
      <p:sp>
        <p:nvSpPr>
          <p:cNvPr id="3" name="Content Placeholder 2"/>
          <p:cNvSpPr>
            <a:spLocks noGrp="1"/>
          </p:cNvSpPr>
          <p:nvPr>
            <p:ph idx="1"/>
          </p:nvPr>
        </p:nvSpPr>
        <p:spPr>
          <a:xfrm>
            <a:off x="645795" y="1148080"/>
            <a:ext cx="6970395" cy="3654425"/>
          </a:xfrm>
        </p:spPr>
        <p:txBody>
          <a:bodyPr>
            <a:normAutofit/>
          </a:bodyPr>
          <a:lstStyle/>
          <a:p>
            <a:r>
              <a:rPr lang="en-US" sz="2400">
                <a:solidFill>
                  <a:schemeClr val="tx1"/>
                </a:solidFill>
              </a:rPr>
              <a:t>MobilenetV2</a:t>
            </a:r>
          </a:p>
          <a:p>
            <a:pPr marL="0" indent="0">
              <a:buNone/>
            </a:pPr>
            <a:endParaRPr lang="en-US" sz="2400">
              <a:solidFill>
                <a:schemeClr val="tx1"/>
              </a:solidFill>
            </a:endParaRPr>
          </a:p>
          <a:p>
            <a:pPr lvl="1"/>
            <a:r>
              <a:rPr lang="en-GB" sz="2400" dirty="0" err="1">
                <a:solidFill>
                  <a:srgbClr val="FFFFFF"/>
                </a:solidFill>
                <a:sym typeface="+mn-ea"/>
              </a:rPr>
              <a:t>Depthwise</a:t>
            </a:r>
            <a:r>
              <a:rPr lang="en-GB" sz="2400" dirty="0">
                <a:solidFill>
                  <a:srgbClr val="FFFFFF"/>
                </a:solidFill>
                <a:sym typeface="+mn-ea"/>
              </a:rPr>
              <a:t> Separable </a:t>
            </a:r>
            <a:r>
              <a:rPr lang="en-US" altLang="en-GB" sz="2400" dirty="0">
                <a:solidFill>
                  <a:srgbClr val="FFFFFF"/>
                </a:solidFill>
                <a:sym typeface="+mn-ea"/>
              </a:rPr>
              <a:t>C</a:t>
            </a:r>
            <a:r>
              <a:rPr lang="en-GB" sz="2400" dirty="0">
                <a:solidFill>
                  <a:srgbClr val="FFFFFF"/>
                </a:solidFill>
                <a:sym typeface="+mn-ea"/>
              </a:rPr>
              <a:t>onvolution</a:t>
            </a:r>
            <a:endParaRPr lang="en-US" sz="2400">
              <a:solidFill>
                <a:schemeClr val="tx1"/>
              </a:solidFill>
            </a:endParaRPr>
          </a:p>
          <a:p>
            <a:pPr marL="457200" lvl="1" indent="0">
              <a:buNone/>
            </a:pPr>
            <a:endParaRPr lang="en-US" sz="2400">
              <a:solidFill>
                <a:schemeClr val="tx1"/>
              </a:solidFill>
            </a:endParaRPr>
          </a:p>
          <a:p>
            <a:pPr lvl="1"/>
            <a:r>
              <a:rPr lang="en-US" sz="2400">
                <a:solidFill>
                  <a:schemeClr val="tx1"/>
                </a:solidFill>
              </a:rPr>
              <a:t>Narrow -&gt; Wide -&gt; Narrow</a:t>
            </a:r>
          </a:p>
          <a:p>
            <a:pPr marL="457200" lvl="1" indent="0">
              <a:buNone/>
            </a:pPr>
            <a:endParaRPr lang="en-US" sz="2400">
              <a:solidFill>
                <a:schemeClr val="tx1"/>
              </a:solidFill>
            </a:endParaRPr>
          </a:p>
          <a:p>
            <a:pPr lvl="1"/>
            <a:r>
              <a:rPr lang="en-US" sz="2400">
                <a:solidFill>
                  <a:schemeClr val="tx1"/>
                </a:solidFill>
              </a:rPr>
              <a:t>Skip Connection between Bottleneck</a:t>
            </a:r>
          </a:p>
        </p:txBody>
      </p:sp>
      <p:pic>
        <p:nvPicPr>
          <p:cNvPr id="5" name="Picture 4"/>
          <p:cNvPicPr>
            <a:picLocks noChangeAspect="1"/>
          </p:cNvPicPr>
          <p:nvPr/>
        </p:nvPicPr>
        <p:blipFill>
          <a:blip r:embed="rId2"/>
          <a:stretch>
            <a:fillRect/>
          </a:stretch>
        </p:blipFill>
        <p:spPr>
          <a:xfrm>
            <a:off x="9057937" y="1391904"/>
            <a:ext cx="2078194" cy="3662018"/>
          </a:xfrm>
          <a:prstGeom prst="rect">
            <a:avLst/>
          </a:prstGeom>
          <a:effectLst/>
        </p:spPr>
      </p:pic>
      <p:pic>
        <p:nvPicPr>
          <p:cNvPr id="6" name="Picture 5"/>
          <p:cNvPicPr>
            <a:picLocks noChangeAspect="1"/>
          </p:cNvPicPr>
          <p:nvPr/>
        </p:nvPicPr>
        <p:blipFill>
          <a:blip r:embed="rId3"/>
          <a:stretch>
            <a:fillRect/>
          </a:stretch>
        </p:blipFill>
        <p:spPr>
          <a:xfrm>
            <a:off x="3408671" y="4802727"/>
            <a:ext cx="5064033" cy="1683788"/>
          </a:xfrm>
          <a:prstGeom prst="rect">
            <a:avLst/>
          </a:prstGeom>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95" y="452755"/>
            <a:ext cx="5788025" cy="1400810"/>
          </a:xfrm>
        </p:spPr>
        <p:txBody>
          <a:bodyPr>
            <a:normAutofit/>
          </a:bodyPr>
          <a:lstStyle/>
          <a:p>
            <a:r>
              <a:rPr lang="en-US"/>
              <a:t>Inverted Residuals</a:t>
            </a:r>
          </a:p>
        </p:txBody>
      </p:sp>
      <p:pic>
        <p:nvPicPr>
          <p:cNvPr id="6" name="Picture 5" descr="A close up of a map&#10;&#10;Description automatically generated"/>
          <p:cNvPicPr>
            <a:picLocks noChangeAspect="1"/>
          </p:cNvPicPr>
          <p:nvPr/>
        </p:nvPicPr>
        <p:blipFill>
          <a:blip r:embed="rId2"/>
          <a:stretch>
            <a:fillRect/>
          </a:stretch>
        </p:blipFill>
        <p:spPr>
          <a:xfrm>
            <a:off x="6156378" y="3794151"/>
            <a:ext cx="5086881" cy="2683330"/>
          </a:xfrm>
          <a:prstGeom prst="rect">
            <a:avLst/>
          </a:prstGeom>
          <a:effectLst/>
        </p:spPr>
      </p:pic>
      <p:sp>
        <p:nvSpPr>
          <p:cNvPr id="3" name="Content Placeholder 2"/>
          <p:cNvSpPr>
            <a:spLocks noGrp="1"/>
          </p:cNvSpPr>
          <p:nvPr>
            <p:ph idx="1"/>
          </p:nvPr>
        </p:nvSpPr>
        <p:spPr>
          <a:xfrm>
            <a:off x="1041083" y="2282153"/>
            <a:ext cx="4165146" cy="4195481"/>
          </a:xfrm>
        </p:spPr>
        <p:txBody>
          <a:bodyPr>
            <a:normAutofit/>
          </a:bodyPr>
          <a:lstStyle/>
          <a:p>
            <a:r>
              <a:rPr lang="en-US" sz="2400" dirty="0"/>
              <a:t>Compare to </a:t>
            </a:r>
            <a:r>
              <a:rPr lang="en-US" sz="2400" dirty="0" err="1"/>
              <a:t>ResNet:</a:t>
            </a:r>
          </a:p>
          <a:p>
            <a:pPr marL="0" indent="0">
              <a:buNone/>
            </a:pPr>
            <a:endParaRPr lang="en-US" sz="2400" dirty="0" err="1"/>
          </a:p>
          <a:p>
            <a:r>
              <a:rPr lang="en-US" sz="2400" dirty="0">
                <a:solidFill>
                  <a:schemeClr val="tx1"/>
                </a:solidFill>
              </a:rPr>
              <a:t>Fewer Parameters thanks to </a:t>
            </a:r>
            <a:r>
              <a:rPr lang="en-GB" sz="2400" dirty="0" err="1">
                <a:solidFill>
                  <a:srgbClr val="FFFFFF"/>
                </a:solidFill>
                <a:sym typeface="+mn-ea"/>
              </a:rPr>
              <a:t>Depthwise</a:t>
            </a:r>
            <a:r>
              <a:rPr lang="en-GB" sz="2400" dirty="0">
                <a:solidFill>
                  <a:srgbClr val="FFFFFF"/>
                </a:solidFill>
                <a:sym typeface="+mn-ea"/>
              </a:rPr>
              <a:t> Separable </a:t>
            </a:r>
            <a:r>
              <a:rPr lang="en-US" altLang="en-GB" sz="2400" dirty="0">
                <a:solidFill>
                  <a:srgbClr val="FFFFFF"/>
                </a:solidFill>
                <a:sym typeface="+mn-ea"/>
              </a:rPr>
              <a:t>C</a:t>
            </a:r>
            <a:r>
              <a:rPr lang="en-GB" sz="2400" dirty="0">
                <a:solidFill>
                  <a:srgbClr val="FFFFFF"/>
                </a:solidFill>
                <a:sym typeface="+mn-ea"/>
              </a:rPr>
              <a:t>onvolution</a:t>
            </a:r>
          </a:p>
          <a:p>
            <a:endParaRPr lang="en-GB" sz="2400" dirty="0">
              <a:solidFill>
                <a:srgbClr val="FFFFFF"/>
              </a:solidFill>
              <a:sym typeface="+mn-ea"/>
            </a:endParaRPr>
          </a:p>
          <a:p>
            <a:r>
              <a:rPr lang="en-US" sz="2400" dirty="0"/>
              <a:t>Higher Accuracy</a:t>
            </a:r>
          </a:p>
        </p:txBody>
      </p:sp>
      <p:pic>
        <p:nvPicPr>
          <p:cNvPr id="5" name="Picture 4"/>
          <p:cNvPicPr>
            <a:picLocks noChangeAspect="1"/>
          </p:cNvPicPr>
          <p:nvPr/>
        </p:nvPicPr>
        <p:blipFill>
          <a:blip r:embed="rId3"/>
          <a:stretch>
            <a:fillRect/>
          </a:stretch>
        </p:blipFill>
        <p:spPr>
          <a:xfrm>
            <a:off x="6233160" y="692204"/>
            <a:ext cx="4123374" cy="2721427"/>
          </a:xfrm>
          <a:prstGeom prst="rect">
            <a:avLst/>
          </a:prstGeom>
          <a:solidFill>
            <a:schemeClr val="tx1"/>
          </a:solidFill>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518142"/>
            <a:ext cx="9252154" cy="1016654"/>
          </a:xfrm>
        </p:spPr>
        <p:txBody>
          <a:bodyPr>
            <a:normAutofit/>
          </a:bodyPr>
          <a:lstStyle/>
          <a:p>
            <a:r>
              <a:rPr lang="en-US" dirty="0">
                <a:solidFill>
                  <a:srgbClr val="EBEBEB"/>
                </a:solidFill>
              </a:rPr>
              <a:t>Linear Bottleneck</a:t>
            </a:r>
          </a:p>
        </p:txBody>
      </p:sp>
      <p:sp>
        <p:nvSpPr>
          <p:cNvPr id="3" name="Content Placeholder 2"/>
          <p:cNvSpPr>
            <a:spLocks noGrp="1"/>
          </p:cNvSpPr>
          <p:nvPr>
            <p:ph idx="1"/>
          </p:nvPr>
        </p:nvSpPr>
        <p:spPr>
          <a:xfrm>
            <a:off x="648970" y="1599565"/>
            <a:ext cx="10736580" cy="3658870"/>
          </a:xfrm>
        </p:spPr>
        <p:txBody>
          <a:bodyPr>
            <a:normAutofit/>
          </a:bodyPr>
          <a:lstStyle/>
          <a:p>
            <a:r>
              <a:rPr lang="en-US" sz="2400" dirty="0"/>
              <a:t>Recall non-linear Activation Function &amp; RELU</a:t>
            </a:r>
          </a:p>
          <a:p>
            <a:pPr marL="0" indent="0">
              <a:buNone/>
            </a:pPr>
            <a:endParaRPr lang="en-US" sz="2400" dirty="0"/>
          </a:p>
          <a:p>
            <a:pPr lvl="1"/>
            <a:r>
              <a:rPr lang="en-US" sz="2400" dirty="0"/>
              <a:t>Pros: introducing non-linearity into the network</a:t>
            </a:r>
          </a:p>
          <a:p>
            <a:pPr marL="457200" lvl="1" indent="0">
              <a:buNone/>
            </a:pPr>
            <a:endParaRPr lang="en-US" sz="2400" dirty="0"/>
          </a:p>
          <a:p>
            <a:pPr lvl="1"/>
            <a:r>
              <a:rPr lang="en-US" sz="2400" dirty="0"/>
              <a:t>Cons: Serious information loss in low dimension</a:t>
            </a:r>
          </a:p>
        </p:txBody>
      </p:sp>
      <p:pic>
        <p:nvPicPr>
          <p:cNvPr id="4" name="Picture 3"/>
          <p:cNvPicPr>
            <a:picLocks noChangeAspect="1"/>
          </p:cNvPicPr>
          <p:nvPr/>
        </p:nvPicPr>
        <p:blipFill>
          <a:blip r:embed="rId2"/>
          <a:stretch>
            <a:fillRect/>
          </a:stretch>
        </p:blipFill>
        <p:spPr>
          <a:xfrm>
            <a:off x="1566154" y="4441655"/>
            <a:ext cx="9059692" cy="1562797"/>
          </a:xfrm>
          <a:prstGeom prst="rect">
            <a:avLst/>
          </a:prstGeom>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23" y="629266"/>
            <a:ext cx="3116690" cy="5594554"/>
          </a:xfrm>
        </p:spPr>
        <p:txBody>
          <a:bodyPr anchor="ctr">
            <a:normAutofit/>
          </a:bodyPr>
          <a:lstStyle/>
          <a:p>
            <a:r>
              <a:rPr lang="en-US" sz="4400">
                <a:solidFill>
                  <a:srgbClr val="EBEBEB"/>
                </a:solidFill>
              </a:rPr>
              <a:t>Linear Bottleneck</a:t>
            </a:r>
          </a:p>
        </p:txBody>
      </p:sp>
      <p:sp>
        <p:nvSpPr>
          <p:cNvPr id="3" name="Content Placeholder 2"/>
          <p:cNvSpPr>
            <a:spLocks noGrp="1"/>
          </p:cNvSpPr>
          <p:nvPr>
            <p:ph idx="1"/>
          </p:nvPr>
        </p:nvSpPr>
        <p:spPr>
          <a:xfrm>
            <a:off x="5048452" y="1197734"/>
            <a:ext cx="6495847" cy="1885146"/>
          </a:xfrm>
        </p:spPr>
        <p:txBody>
          <a:bodyPr>
            <a:noAutofit/>
          </a:bodyPr>
          <a:lstStyle/>
          <a:p>
            <a:r>
              <a:rPr lang="en-US" dirty="0"/>
              <a:t>Solution in </a:t>
            </a:r>
            <a:r>
              <a:rPr lang="en-US" dirty="0" err="1"/>
              <a:t>Mobilenet</a:t>
            </a:r>
            <a:r>
              <a:rPr lang="en-US" dirty="0"/>
              <a:t> V2: Linear Bottleneck</a:t>
            </a:r>
          </a:p>
          <a:p>
            <a:pPr marL="0" indent="0">
              <a:buNone/>
            </a:pPr>
            <a:endParaRPr lang="en-US" dirty="0"/>
          </a:p>
          <a:p>
            <a:pPr lvl="1"/>
            <a:r>
              <a:rPr lang="en-US" sz="2000" dirty="0"/>
              <a:t>Due to the narrow -&gt; wide -&gt; narrow structure, it's okay to use RELU after </a:t>
            </a:r>
            <a:r>
              <a:rPr lang="en-US" sz="2000" dirty="0" err="1"/>
              <a:t>depthwise</a:t>
            </a:r>
            <a:r>
              <a:rPr lang="en-US" sz="2000" dirty="0"/>
              <a:t> layer</a:t>
            </a:r>
          </a:p>
          <a:p>
            <a:pPr marL="457200" lvl="1" indent="0">
              <a:buNone/>
            </a:pPr>
            <a:endParaRPr lang="en-US" sz="2000" dirty="0"/>
          </a:p>
          <a:p>
            <a:pPr lvl="1"/>
            <a:r>
              <a:rPr lang="en-US" sz="2000" dirty="0"/>
              <a:t>However, the last convolution of a residual block has a linear output</a:t>
            </a:r>
          </a:p>
        </p:txBody>
      </p:sp>
      <p:pic>
        <p:nvPicPr>
          <p:cNvPr id="5" name="Picture 4"/>
          <p:cNvPicPr>
            <a:picLocks noChangeAspect="1"/>
          </p:cNvPicPr>
          <p:nvPr/>
        </p:nvPicPr>
        <p:blipFill>
          <a:blip r:embed="rId2"/>
          <a:stretch>
            <a:fillRect/>
          </a:stretch>
        </p:blipFill>
        <p:spPr>
          <a:xfrm>
            <a:off x="5048452" y="4713650"/>
            <a:ext cx="6495847" cy="1510283"/>
          </a:xfrm>
          <a:prstGeom prst="rect">
            <a:avLst/>
          </a:prstGeom>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Bottleneck</a:t>
            </a:r>
          </a:p>
        </p:txBody>
      </p:sp>
      <p:pic>
        <p:nvPicPr>
          <p:cNvPr id="5" name="Content Placeholder 4" descr="A screenshot of a social media post&#10;&#10;Description automatically generated"/>
          <p:cNvPicPr>
            <a:picLocks noGrp="1" noChangeAspect="1"/>
          </p:cNvPicPr>
          <p:nvPr>
            <p:ph idx="1"/>
          </p:nvPr>
        </p:nvPicPr>
        <p:blipFill rotWithShape="1">
          <a:blip r:embed="rId2"/>
          <a:srcRect r="13957"/>
          <a:stretch>
            <a:fillRect/>
          </a:stretch>
        </p:blipFill>
        <p:spPr>
          <a:xfrm>
            <a:off x="1279501" y="1490932"/>
            <a:ext cx="9632997" cy="3876135"/>
          </a:xfrm>
        </p:spPr>
      </p:pic>
      <p:pic>
        <p:nvPicPr>
          <p:cNvPr id="7" name="Picture 6" descr="A close up of a map&#10;&#10;Description automatically generated"/>
          <p:cNvPicPr>
            <a:picLocks noChangeAspect="1"/>
          </p:cNvPicPr>
          <p:nvPr/>
        </p:nvPicPr>
        <p:blipFill>
          <a:blip r:embed="rId3"/>
          <a:stretch>
            <a:fillRect/>
          </a:stretch>
        </p:blipFill>
        <p:spPr>
          <a:xfrm>
            <a:off x="1153363" y="1309849"/>
            <a:ext cx="10035376" cy="5359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BEBEB"/>
                </a:solidFill>
              </a:rPr>
              <a:t>Transfer Learning</a:t>
            </a:r>
            <a:endParaRPr lang="en-US" dirty="0"/>
          </a:p>
        </p:txBody>
      </p:sp>
      <p:sp>
        <p:nvSpPr>
          <p:cNvPr id="3" name="Content Placeholder 2"/>
          <p:cNvSpPr>
            <a:spLocks noGrp="1"/>
          </p:cNvSpPr>
          <p:nvPr>
            <p:ph idx="1"/>
          </p:nvPr>
        </p:nvSpPr>
        <p:spPr>
          <a:xfrm>
            <a:off x="1093153" y="1728433"/>
            <a:ext cx="5842920" cy="4195481"/>
          </a:xfrm>
        </p:spPr>
        <p:txBody>
          <a:bodyPr/>
          <a:lstStyle/>
          <a:p>
            <a:r>
              <a:rPr lang="en-US" dirty="0"/>
              <a:t>Training datasets: the sign language gestures for the digits 0-9</a:t>
            </a:r>
          </a:p>
          <a:p>
            <a:pPr marL="0" indent="0">
              <a:buNone/>
            </a:pPr>
            <a:endParaRPr lang="en-US" dirty="0"/>
          </a:p>
          <a:p>
            <a:r>
              <a:rPr lang="en-US" dirty="0"/>
              <a:t>Modified last layers from 1000 class to 10 (10 signs in total)</a:t>
            </a:r>
          </a:p>
          <a:p>
            <a:pPr marL="0" indent="0">
              <a:buNone/>
            </a:pPr>
            <a:endParaRPr lang="en-US" dirty="0"/>
          </a:p>
          <a:p>
            <a:r>
              <a:rPr lang="en-US" dirty="0"/>
              <a:t>Freeze the first half of trained model and only train the last half (# train 10-16</a:t>
            </a:r>
            <a:r>
              <a:rPr lang="en-US" baseline="30000" dirty="0"/>
              <a:t>th</a:t>
            </a:r>
            <a:r>
              <a:rPr lang="en-US" dirty="0"/>
              <a:t> bottle blocks</a:t>
            </a:r>
          </a:p>
        </p:txBody>
      </p:sp>
      <p:pic>
        <p:nvPicPr>
          <p:cNvPr id="4" name="Picture 3"/>
          <p:cNvPicPr>
            <a:picLocks noChangeAspect="1"/>
          </p:cNvPicPr>
          <p:nvPr/>
        </p:nvPicPr>
        <p:blipFill>
          <a:blip r:embed="rId3"/>
          <a:stretch>
            <a:fillRect/>
          </a:stretch>
        </p:blipFill>
        <p:spPr>
          <a:xfrm>
            <a:off x="7143743" y="1728538"/>
            <a:ext cx="4566994" cy="41954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21" y="259678"/>
            <a:ext cx="9404723" cy="1400530"/>
          </a:xfrm>
        </p:spPr>
        <p:txBody>
          <a:bodyPr/>
          <a:lstStyle/>
          <a:p>
            <a:r>
              <a:rPr lang="en-US"/>
              <a:t>Visualization</a:t>
            </a:r>
          </a:p>
        </p:txBody>
      </p:sp>
      <p:pic>
        <p:nvPicPr>
          <p:cNvPr id="4" name="内容占位符 3"/>
          <p:cNvPicPr>
            <a:picLocks noGrp="1" noChangeAspect="1"/>
          </p:cNvPicPr>
          <p:nvPr>
            <p:ph idx="1"/>
          </p:nvPr>
        </p:nvPicPr>
        <p:blipFill>
          <a:blip r:embed="rId3"/>
          <a:stretch>
            <a:fillRect/>
          </a:stretch>
        </p:blipFill>
        <p:spPr>
          <a:xfrm>
            <a:off x="1340485" y="2358390"/>
            <a:ext cx="4389755" cy="4195445"/>
          </a:xfrm>
          <a:prstGeom prst="rect">
            <a:avLst/>
          </a:prstGeom>
        </p:spPr>
      </p:pic>
      <p:pic>
        <p:nvPicPr>
          <p:cNvPr id="5" name="图片 4"/>
          <p:cNvPicPr>
            <a:picLocks noChangeAspect="1"/>
          </p:cNvPicPr>
          <p:nvPr/>
        </p:nvPicPr>
        <p:blipFill>
          <a:blip r:embed="rId4"/>
          <a:stretch>
            <a:fillRect/>
          </a:stretch>
        </p:blipFill>
        <p:spPr>
          <a:xfrm>
            <a:off x="6656705" y="2358390"/>
            <a:ext cx="4355082" cy="4194000"/>
          </a:xfrm>
          <a:prstGeom prst="rect">
            <a:avLst/>
          </a:prstGeom>
        </p:spPr>
      </p:pic>
      <p:sp>
        <p:nvSpPr>
          <p:cNvPr id="9" name="Content Placeholder 2"/>
          <p:cNvSpPr>
            <a:spLocks noGrp="1"/>
          </p:cNvSpPr>
          <p:nvPr/>
        </p:nvSpPr>
        <p:spPr>
          <a:xfrm>
            <a:off x="607695" y="1240790"/>
            <a:ext cx="11033125" cy="41954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a:sym typeface="+mn-ea"/>
              </a:rPr>
              <a:t>9 feature maps </a:t>
            </a:r>
            <a:r>
              <a:rPr lang="en-US" altLang="zh-CN">
                <a:sym typeface="+mn-ea"/>
              </a:rPr>
              <a:t>:</a:t>
            </a:r>
          </a:p>
          <a:p>
            <a:pPr marL="800100" lvl="1" indent="-342900">
              <a:buFont typeface="Wingdings 3" charset="0"/>
              <a:buChar char=""/>
            </a:pPr>
            <a:r>
              <a:rPr lang="en-US" altLang="zh-CN" sz="2000">
                <a:sym typeface="+mn-ea"/>
              </a:rPr>
              <a:t>Visualizing the Depthwise Process         Visualizing the 5th Bottle Block</a:t>
            </a:r>
            <a:r>
              <a:rPr lang="en-US" altLang="zh-CN">
                <a:sym typeface="+mn-ea"/>
              </a:rPr>
              <a:t>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Freeform 11"/>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1" name="Freeform: Shape 40"/>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43" name="Rectangle 42"/>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p:cNvSpPr>
            <a:spLocks noGrp="1"/>
          </p:cNvSpPr>
          <p:nvPr>
            <p:ph idx="1"/>
          </p:nvPr>
        </p:nvSpPr>
        <p:spPr>
          <a:xfrm>
            <a:off x="643855" y="1452881"/>
            <a:ext cx="3108057" cy="4566920"/>
          </a:xfrm>
        </p:spPr>
        <p:txBody>
          <a:bodyPr>
            <a:normAutofit/>
          </a:bodyPr>
          <a:lstStyle/>
          <a:p>
            <a:r>
              <a:rPr lang="en-GB" dirty="0" err="1">
                <a:solidFill>
                  <a:srgbClr val="FFFFFF"/>
                </a:solidFill>
              </a:rPr>
              <a:t>Depthwise</a:t>
            </a:r>
            <a:r>
              <a:rPr lang="en-GB" dirty="0">
                <a:solidFill>
                  <a:srgbClr val="FFFFFF"/>
                </a:solidFill>
              </a:rPr>
              <a:t> Separable convolution </a:t>
            </a:r>
          </a:p>
          <a:p>
            <a:r>
              <a:rPr lang="en-GB" dirty="0">
                <a:solidFill>
                  <a:srgbClr val="FFFFFF"/>
                </a:solidFill>
              </a:rPr>
              <a:t>Structure </a:t>
            </a:r>
          </a:p>
          <a:p>
            <a:r>
              <a:rPr lang="en-GB" dirty="0">
                <a:solidFill>
                  <a:srgbClr val="FFFFFF"/>
                </a:solidFill>
              </a:rPr>
              <a:t>Relu6</a:t>
            </a:r>
          </a:p>
          <a:p>
            <a:r>
              <a:rPr lang="en-GB" dirty="0">
                <a:solidFill>
                  <a:srgbClr val="FFFFFF"/>
                </a:solidFill>
              </a:rPr>
              <a:t>Inverted Residuals</a:t>
            </a:r>
          </a:p>
          <a:p>
            <a:r>
              <a:rPr lang="en-GB" dirty="0">
                <a:solidFill>
                  <a:srgbClr val="FFFFFF"/>
                </a:solidFill>
              </a:rPr>
              <a:t>Linear Bottlenecks</a:t>
            </a:r>
          </a:p>
          <a:p>
            <a:r>
              <a:rPr lang="en-GB" dirty="0">
                <a:solidFill>
                  <a:srgbClr val="FFFFFF"/>
                </a:solidFill>
              </a:rPr>
              <a:t>Transfer Learning</a:t>
            </a:r>
          </a:p>
          <a:p>
            <a:r>
              <a:rPr lang="en-US" altLang="en-GB" dirty="0">
                <a:solidFill>
                  <a:srgbClr val="FFFFFF"/>
                </a:solidFill>
              </a:rPr>
              <a:t>Visualization</a:t>
            </a:r>
            <a:endParaRPr lang="en-GB" dirty="0">
              <a:solidFill>
                <a:srgbClr val="FFFFFF"/>
              </a:solidFill>
            </a:endParaRPr>
          </a:p>
          <a:p>
            <a:r>
              <a:rPr lang="en-GB" dirty="0">
                <a:solidFill>
                  <a:srgbClr val="FFFFFF"/>
                </a:solidFill>
              </a:rPr>
              <a:t>Demo</a:t>
            </a:r>
          </a:p>
        </p:txBody>
      </p:sp>
      <p:pic>
        <p:nvPicPr>
          <p:cNvPr id="3" name="Picture 2"/>
          <p:cNvPicPr>
            <a:picLocks noChangeAspect="1"/>
          </p:cNvPicPr>
          <p:nvPr/>
        </p:nvPicPr>
        <p:blipFill>
          <a:blip r:embed="rId2"/>
          <a:stretch>
            <a:fillRect/>
          </a:stretch>
        </p:blipFill>
        <p:spPr>
          <a:xfrm>
            <a:off x="5048451" y="1906842"/>
            <a:ext cx="6495847" cy="3653914"/>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sym typeface="+mn-ea"/>
              </a:rPr>
              <a:t>Visualization</a:t>
            </a:r>
            <a:br>
              <a:rPr lang="en-US"/>
            </a:br>
            <a:endParaRPr lang="zh-CN" altLang="en-US"/>
          </a:p>
        </p:txBody>
      </p:sp>
      <p:sp>
        <p:nvSpPr>
          <p:cNvPr id="6" name="Content Placeholder 2"/>
          <p:cNvSpPr>
            <a:spLocks noGrp="1"/>
          </p:cNvSpPr>
          <p:nvPr/>
        </p:nvSpPr>
        <p:spPr>
          <a:xfrm>
            <a:off x="1958340" y="1452880"/>
            <a:ext cx="8275320" cy="41954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Saliency Maps: recognize and segment the gestures to show the pixels in the image most pertinent to classification </a:t>
            </a:r>
          </a:p>
          <a:p>
            <a:pPr marL="0" indent="0">
              <a:buNone/>
            </a:pPr>
            <a:endParaRPr lang="en-US" dirty="0"/>
          </a:p>
          <a:p>
            <a:r>
              <a:rPr lang="en-US" dirty="0"/>
              <a:t>Grad-CAM: use color or brightness to express the weight of features to explain the basis of classification</a:t>
            </a:r>
          </a:p>
        </p:txBody>
      </p:sp>
      <p:pic>
        <p:nvPicPr>
          <p:cNvPr id="8" name="内容占位符 7"/>
          <p:cNvPicPr>
            <a:picLocks noGrp="1" noChangeAspect="1"/>
          </p:cNvPicPr>
          <p:nvPr>
            <p:ph idx="1"/>
            <p:custDataLst>
              <p:tags r:id="rId1"/>
            </p:custDataLst>
          </p:nvPr>
        </p:nvPicPr>
        <p:blipFill>
          <a:blip r:embed="rId3"/>
          <a:stretch>
            <a:fillRect/>
          </a:stretch>
        </p:blipFill>
        <p:spPr>
          <a:xfrm>
            <a:off x="1958340" y="3742690"/>
            <a:ext cx="8229600" cy="26822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456" y="250153"/>
            <a:ext cx="9404723" cy="1400530"/>
          </a:xfrm>
        </p:spPr>
        <p:txBody>
          <a:bodyPr/>
          <a:lstStyle/>
          <a:p>
            <a:r>
              <a:rPr lang="en-US">
                <a:sym typeface="+mn-ea"/>
              </a:rPr>
              <a:t>Visualization</a:t>
            </a:r>
            <a:br>
              <a:rPr lang="en-US">
                <a:sym typeface="+mn-ea"/>
              </a:rPr>
            </a:br>
            <a:endParaRPr lang="zh-CN" altLang="en-US"/>
          </a:p>
        </p:txBody>
      </p:sp>
      <p:pic>
        <p:nvPicPr>
          <p:cNvPr id="4" name="内容占位符 3"/>
          <p:cNvPicPr>
            <a:picLocks noGrp="1" noChangeAspect="1"/>
          </p:cNvPicPr>
          <p:nvPr>
            <p:ph idx="1"/>
          </p:nvPr>
        </p:nvPicPr>
        <p:blipFill>
          <a:blip r:embed="rId2"/>
          <a:stretch>
            <a:fillRect/>
          </a:stretch>
        </p:blipFill>
        <p:spPr>
          <a:xfrm>
            <a:off x="8876665" y="3763010"/>
            <a:ext cx="3101340" cy="2926080"/>
          </a:xfrm>
          <a:prstGeom prst="rect">
            <a:avLst/>
          </a:prstGeom>
        </p:spPr>
      </p:pic>
      <p:sp>
        <p:nvSpPr>
          <p:cNvPr id="6" name="Content Placeholder 2"/>
          <p:cNvSpPr>
            <a:spLocks noGrp="1"/>
          </p:cNvSpPr>
          <p:nvPr/>
        </p:nvSpPr>
        <p:spPr>
          <a:xfrm>
            <a:off x="2011998" y="4429088"/>
            <a:ext cx="5842920"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Training/Validation Accuracy/Loss</a:t>
            </a:r>
          </a:p>
        </p:txBody>
      </p:sp>
      <p:sp>
        <p:nvSpPr>
          <p:cNvPr id="7" name="Content Placeholder 2"/>
          <p:cNvSpPr>
            <a:spLocks noGrp="1"/>
          </p:cNvSpPr>
          <p:nvPr/>
        </p:nvSpPr>
        <p:spPr>
          <a:xfrm>
            <a:off x="9059228" y="3252433"/>
            <a:ext cx="5842920"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 Confusion Matrix</a:t>
            </a:r>
          </a:p>
        </p:txBody>
      </p:sp>
      <p:pic>
        <p:nvPicPr>
          <p:cNvPr id="8" name="图片 7"/>
          <p:cNvPicPr>
            <a:picLocks noChangeAspect="1"/>
          </p:cNvPicPr>
          <p:nvPr/>
        </p:nvPicPr>
        <p:blipFill>
          <a:blip r:embed="rId3"/>
          <a:stretch>
            <a:fillRect/>
          </a:stretch>
        </p:blipFill>
        <p:spPr>
          <a:xfrm>
            <a:off x="231140" y="1089660"/>
            <a:ext cx="8442960" cy="3177540"/>
          </a:xfrm>
          <a:prstGeom prst="rect">
            <a:avLst/>
          </a:prstGeom>
        </p:spPr>
      </p:pic>
      <p:sp>
        <p:nvSpPr>
          <p:cNvPr id="10" name="Content Placeholder 2"/>
          <p:cNvSpPr>
            <a:spLocks noGrp="1"/>
          </p:cNvSpPr>
          <p:nvPr/>
        </p:nvSpPr>
        <p:spPr>
          <a:xfrm>
            <a:off x="230823" y="5428578"/>
            <a:ext cx="5842920"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a:sym typeface="+mn-ea"/>
              </a:rPr>
              <a:t>Visualizing the Testing Process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p:txBody>
          <a:bodyPr/>
          <a:lstStyle/>
          <a:p>
            <a:r>
              <a:rPr lang="en-US" dirty="0">
                <a:hlinkClick r:id="rId2"/>
              </a:rPr>
              <a:t>https://towardsdatascience.com/review-mobilenetv2-light-weight-model-image-classification-8febb490e61c</a:t>
            </a:r>
            <a:endParaRPr lang="en-US" dirty="0"/>
          </a:p>
          <a:p>
            <a:r>
              <a:rPr lang="en-US" dirty="0">
                <a:hlinkClick r:id="rId3"/>
              </a:rPr>
              <a:t>https://towardsdatascience.com/mobilenetv2-inverted-residuals-and-linear-bottlenecks-8a4362f4ffd5</a:t>
            </a:r>
            <a:endParaRPr lang="en-US" dirty="0"/>
          </a:p>
          <a:p>
            <a:r>
              <a:rPr lang="en-US" dirty="0">
                <a:hlinkClick r:id="rId4"/>
              </a:rPr>
              <a:t>https://hackernoon.com/tf-serving-keras-mobilenetv2-632b8d92983c</a:t>
            </a:r>
            <a:endParaRPr lang="en-US" dirty="0"/>
          </a:p>
          <a:p>
            <a:r>
              <a:rPr lang="en-US" dirty="0">
                <a:hlinkClick r:id="rId5"/>
              </a:rPr>
              <a:t>https://arxiv.org/abs/1801.04381</a:t>
            </a:r>
            <a:endParaRPr lang="en-US" dirty="0"/>
          </a:p>
          <a:p>
            <a:r>
              <a:rPr lang="en-US" dirty="0">
                <a:hlinkClick r:id="rId6"/>
              </a:rPr>
              <a:t>https://towardsdatascience.com/understanding-and-calculating-the-number-of-parameters-in-convolution-neural-networks-cnns-fc88790d530d</a:t>
            </a:r>
            <a:endParaRPr 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p:spPr>
        <p:txBody>
          <a:bodyPr>
            <a:normAutofit/>
          </a:bodyPr>
          <a:lstStyle/>
          <a:p>
            <a:r>
              <a:rPr lang="en-GB" dirty="0" err="1"/>
              <a:t>Depthwise</a:t>
            </a:r>
            <a:r>
              <a:rPr lang="en-GB" dirty="0"/>
              <a:t> Separable   Convolution</a:t>
            </a:r>
          </a:p>
        </p:txBody>
      </p:sp>
      <p:graphicFrame>
        <p:nvGraphicFramePr>
          <p:cNvPr id="5" name="Content Placeholder 2"/>
          <p:cNvGraphicFramePr>
            <a:graphicFrameLocks noGrp="1"/>
          </p:cNvGraphicFramePr>
          <p:nvPr>
            <p:ph idx="1"/>
          </p:nvPr>
        </p:nvGraphicFramePr>
        <p:xfrm>
          <a:off x="970596" y="215024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3208655"/>
            <a:ext cx="4058285" cy="1050290"/>
          </a:xfrm>
        </p:spPr>
        <p:txBody>
          <a:bodyPr vert="horz" lIns="91440" tIns="45720" rIns="91440" bIns="45720" rtlCol="0" anchor="b">
            <a:normAutofit/>
          </a:bodyPr>
          <a:lstStyle/>
          <a:p>
            <a:pPr algn="ctr">
              <a:lnSpc>
                <a:spcPct val="90000"/>
              </a:lnSpc>
            </a:pPr>
            <a:r>
              <a:rPr lang="en-US" sz="3200"/>
              <a:t>Standard Convolution Size</a:t>
            </a:r>
          </a:p>
        </p:txBody>
      </p:sp>
      <p:sp>
        <p:nvSpPr>
          <p:cNvPr id="37" name="Freeform: Shape 36"/>
          <p:cNvSpPr>
            <a:spLocks noGrp="1" noRot="1" noChangeAspect="1" noMove="1" noResize="1" noEditPoints="1" noAdjustHandles="1" noChangeArrowheads="1" noChangeShapeType="1" noTextEdit="1"/>
          </p:cNvSpPr>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9" name="Freeform 23"/>
          <p:cNvSpPr>
            <a:spLocks noGrp="1" noRot="1" noChangeAspect="1" noMove="1" noResize="1" noEditPoints="1" noAdjustHandles="1" noChangeArrowheads="1" noChangeShapeType="1" noTextEdit="1"/>
          </p:cNvSpPr>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descr="A picture containing table, knife&#10;&#10;Description automatically generated"/>
          <p:cNvPicPr>
            <a:picLocks noChangeAspect="1"/>
          </p:cNvPicPr>
          <p:nvPr/>
        </p:nvPicPr>
        <p:blipFill>
          <a:blip r:embed="rId3"/>
          <a:stretch>
            <a:fillRect/>
          </a:stretch>
        </p:blipFill>
        <p:spPr>
          <a:xfrm>
            <a:off x="5048452" y="1813199"/>
            <a:ext cx="3148022" cy="1457704"/>
          </a:xfrm>
          <a:prstGeom prst="rect">
            <a:avLst/>
          </a:prstGeom>
          <a:effectLst/>
        </p:spPr>
      </p:pic>
      <p:pic>
        <p:nvPicPr>
          <p:cNvPr id="13" name="Picture 12"/>
          <p:cNvPicPr>
            <a:picLocks noChangeAspect="1"/>
          </p:cNvPicPr>
          <p:nvPr/>
        </p:nvPicPr>
        <p:blipFill>
          <a:blip r:embed="rId4"/>
          <a:stretch>
            <a:fillRect/>
          </a:stretch>
        </p:blipFill>
        <p:spPr>
          <a:xfrm>
            <a:off x="5048452" y="4528110"/>
            <a:ext cx="3148022" cy="794875"/>
          </a:xfrm>
          <a:prstGeom prst="rect">
            <a:avLst/>
          </a:prstGeom>
          <a:effectLst/>
        </p:spPr>
      </p:pic>
      <p:pic>
        <p:nvPicPr>
          <p:cNvPr id="11" name="Picture 10"/>
          <p:cNvPicPr>
            <a:picLocks noChangeAspect="1"/>
          </p:cNvPicPr>
          <p:nvPr/>
        </p:nvPicPr>
        <p:blipFill>
          <a:blip r:embed="rId5"/>
          <a:stretch>
            <a:fillRect/>
          </a:stretch>
        </p:blipFill>
        <p:spPr>
          <a:xfrm>
            <a:off x="8394091" y="2848418"/>
            <a:ext cx="3148022" cy="1770762"/>
          </a:xfrm>
          <a:prstGeom prst="rect">
            <a:avLst/>
          </a:prstGeom>
          <a:effectLst/>
        </p:spPr>
      </p:pic>
      <p:pic>
        <p:nvPicPr>
          <p:cNvPr id="14" name="Picture 13"/>
          <p:cNvPicPr>
            <a:picLocks noChangeAspect="1"/>
          </p:cNvPicPr>
          <p:nvPr/>
        </p:nvPicPr>
        <p:blipFill>
          <a:blip r:embed="rId6"/>
          <a:stretch>
            <a:fillRect/>
          </a:stretch>
        </p:blipFill>
        <p:spPr>
          <a:xfrm>
            <a:off x="4950963" y="5440272"/>
            <a:ext cx="3245511" cy="869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31" name="Picture 30"/>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33" name="Picture 32"/>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35" name="Oval 34"/>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7" name="Picture 36"/>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39" name="Picture 38"/>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41" name="Rectangle 40"/>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447800"/>
            <a:ext cx="4910160" cy="3329581"/>
          </a:xfrm>
        </p:spPr>
        <p:txBody>
          <a:bodyPr vert="horz" lIns="91440" tIns="45720" rIns="91440" bIns="45720" rtlCol="0" anchor="b">
            <a:normAutofit/>
          </a:bodyPr>
          <a:lstStyle/>
          <a:p>
            <a:pPr>
              <a:lnSpc>
                <a:spcPct val="90000"/>
              </a:lnSpc>
            </a:pPr>
            <a:r>
              <a:rPr lang="en-US" sz="6100"/>
              <a:t>Depthwise separable convolution </a:t>
            </a:r>
          </a:p>
        </p:txBody>
      </p:sp>
      <p:sp>
        <p:nvSpPr>
          <p:cNvPr id="43" name="Freeform: Shape 42"/>
          <p:cNvSpPr>
            <a:spLocks noGrp="1" noRot="1" noChangeAspect="1" noMove="1" noResize="1" noEditPoints="1" noAdjustHandles="1" noChangeArrowheads="1" noChangeShapeType="1" noTextEdit="1"/>
          </p:cNvSpPr>
          <p:nvPr/>
        </p:nvSpPr>
        <p:spPr bwMode="gray">
          <a:xfrm rot="16200000">
            <a:off x="5814825" y="480824"/>
            <a:ext cx="6858001" cy="5896353"/>
          </a:xfrm>
          <a:custGeom>
            <a:avLst/>
            <a:gdLst>
              <a:gd name="connsiteX0" fmla="*/ 6858001 w 6858001"/>
              <a:gd name="connsiteY0" fmla="*/ 1177 h 5896353"/>
              <a:gd name="connsiteX1" fmla="*/ 6858001 w 6858001"/>
              <a:gd name="connsiteY1" fmla="*/ 1344715 h 5896353"/>
              <a:gd name="connsiteX2" fmla="*/ 6858000 w 6858001"/>
              <a:gd name="connsiteY2" fmla="*/ 1344715 h 5896353"/>
              <a:gd name="connsiteX3" fmla="*/ 6858000 w 6858001"/>
              <a:gd name="connsiteY3" fmla="*/ 5896353 h 5896353"/>
              <a:gd name="connsiteX4" fmla="*/ 0 w 6858001"/>
              <a:gd name="connsiteY4" fmla="*/ 5896352 h 5896353"/>
              <a:gd name="connsiteX5" fmla="*/ 0 w 6858001"/>
              <a:gd name="connsiteY5" fmla="*/ 904460 h 5896353"/>
              <a:gd name="connsiteX6" fmla="*/ 1 w 6858001"/>
              <a:gd name="connsiteY6" fmla="*/ 904460 h 5896353"/>
              <a:gd name="connsiteX7" fmla="*/ 1 w 6858001"/>
              <a:gd name="connsiteY7" fmla="*/ 0 h 5896353"/>
              <a:gd name="connsiteX8" fmla="*/ 40463 w 6858001"/>
              <a:gd name="connsiteY8" fmla="*/ 5883 h 5896353"/>
              <a:gd name="connsiteX9" fmla="*/ 159107 w 6858001"/>
              <a:gd name="connsiteY9" fmla="*/ 23196 h 5896353"/>
              <a:gd name="connsiteX10" fmla="*/ 245518 w 6858001"/>
              <a:gd name="connsiteY10" fmla="*/ 35299 h 5896353"/>
              <a:gd name="connsiteX11" fmla="*/ 348388 w 6858001"/>
              <a:gd name="connsiteY11" fmla="*/ 48073 h 5896353"/>
              <a:gd name="connsiteX12" fmla="*/ 470460 w 6858001"/>
              <a:gd name="connsiteY12" fmla="*/ 63369 h 5896353"/>
              <a:gd name="connsiteX13" fmla="*/ 605563 w 6858001"/>
              <a:gd name="connsiteY13" fmla="*/ 79506 h 5896353"/>
              <a:gd name="connsiteX14" fmla="*/ 757810 w 6858001"/>
              <a:gd name="connsiteY14" fmla="*/ 96483 h 5896353"/>
              <a:gd name="connsiteX15" fmla="*/ 923774 w 6858001"/>
              <a:gd name="connsiteY15" fmla="*/ 114469 h 5896353"/>
              <a:gd name="connsiteX16" fmla="*/ 1104139 w 6858001"/>
              <a:gd name="connsiteY16" fmla="*/ 132454 h 5896353"/>
              <a:gd name="connsiteX17" fmla="*/ 1296163 w 6858001"/>
              <a:gd name="connsiteY17" fmla="*/ 150776 h 5896353"/>
              <a:gd name="connsiteX18" fmla="*/ 1503275 w 6858001"/>
              <a:gd name="connsiteY18" fmla="*/ 167753 h 5896353"/>
              <a:gd name="connsiteX19" fmla="*/ 1719988 w 6858001"/>
              <a:gd name="connsiteY19" fmla="*/ 184058 h 5896353"/>
              <a:gd name="connsiteX20" fmla="*/ 1949045 w 6858001"/>
              <a:gd name="connsiteY20" fmla="*/ 198849 h 5896353"/>
              <a:gd name="connsiteX21" fmla="*/ 2187703 w 6858001"/>
              <a:gd name="connsiteY21" fmla="*/ 212969 h 5896353"/>
              <a:gd name="connsiteX22" fmla="*/ 2436649 w 6858001"/>
              <a:gd name="connsiteY22" fmla="*/ 226248 h 5896353"/>
              <a:gd name="connsiteX23" fmla="*/ 2564208 w 6858001"/>
              <a:gd name="connsiteY23" fmla="*/ 230955 h 5896353"/>
              <a:gd name="connsiteX24" fmla="*/ 2694509 w 6858001"/>
              <a:gd name="connsiteY24" fmla="*/ 236165 h 5896353"/>
              <a:gd name="connsiteX25" fmla="*/ 2826868 w 6858001"/>
              <a:gd name="connsiteY25" fmla="*/ 241040 h 5896353"/>
              <a:gd name="connsiteX26" fmla="*/ 2959914 w 6858001"/>
              <a:gd name="connsiteY26" fmla="*/ 244234 h 5896353"/>
              <a:gd name="connsiteX27" fmla="*/ 3095702 w 6858001"/>
              <a:gd name="connsiteY27" fmla="*/ 247091 h 5896353"/>
              <a:gd name="connsiteX28" fmla="*/ 3232862 w 6858001"/>
              <a:gd name="connsiteY28" fmla="*/ 250117 h 5896353"/>
              <a:gd name="connsiteX29" fmla="*/ 3372765 w 6858001"/>
              <a:gd name="connsiteY29" fmla="*/ 252134 h 5896353"/>
              <a:gd name="connsiteX30" fmla="*/ 3514040 w 6858001"/>
              <a:gd name="connsiteY30" fmla="*/ 252134 h 5896353"/>
              <a:gd name="connsiteX31" fmla="*/ 3656686 w 6858001"/>
              <a:gd name="connsiteY31" fmla="*/ 253142 h 5896353"/>
              <a:gd name="connsiteX32" fmla="*/ 3800704 w 6858001"/>
              <a:gd name="connsiteY32" fmla="*/ 252134 h 5896353"/>
              <a:gd name="connsiteX33" fmla="*/ 3946780 w 6858001"/>
              <a:gd name="connsiteY33" fmla="*/ 250117 h 5896353"/>
              <a:gd name="connsiteX34" fmla="*/ 4092855 w 6858001"/>
              <a:gd name="connsiteY34" fmla="*/ 248268 h 5896353"/>
              <a:gd name="connsiteX35" fmla="*/ 4240988 w 6858001"/>
              <a:gd name="connsiteY35" fmla="*/ 244234 h 5896353"/>
              <a:gd name="connsiteX36" fmla="*/ 4390492 w 6858001"/>
              <a:gd name="connsiteY36" fmla="*/ 240032 h 5896353"/>
              <a:gd name="connsiteX37" fmla="*/ 4539997 w 6858001"/>
              <a:gd name="connsiteY37" fmla="*/ 235157 h 5896353"/>
              <a:gd name="connsiteX38" fmla="*/ 4690873 w 6858001"/>
              <a:gd name="connsiteY38" fmla="*/ 228266 h 5896353"/>
              <a:gd name="connsiteX39" fmla="*/ 4843120 w 6858001"/>
              <a:gd name="connsiteY39" fmla="*/ 220029 h 5896353"/>
              <a:gd name="connsiteX40" fmla="*/ 4996054 w 6858001"/>
              <a:gd name="connsiteY40" fmla="*/ 212129 h 5896353"/>
              <a:gd name="connsiteX41" fmla="*/ 5148987 w 6858001"/>
              <a:gd name="connsiteY41" fmla="*/ 202044 h 5896353"/>
              <a:gd name="connsiteX42" fmla="*/ 5303978 w 6858001"/>
              <a:gd name="connsiteY42" fmla="*/ 189941 h 5896353"/>
              <a:gd name="connsiteX43" fmla="*/ 5456911 w 6858001"/>
              <a:gd name="connsiteY43" fmla="*/ 177839 h 5896353"/>
              <a:gd name="connsiteX44" fmla="*/ 5612588 w 6858001"/>
              <a:gd name="connsiteY44" fmla="*/ 163887 h 5896353"/>
              <a:gd name="connsiteX45" fmla="*/ 5768950 w 6858001"/>
              <a:gd name="connsiteY45" fmla="*/ 148591 h 5896353"/>
              <a:gd name="connsiteX46" fmla="*/ 5923255 w 6858001"/>
              <a:gd name="connsiteY46" fmla="*/ 132455 h 5896353"/>
              <a:gd name="connsiteX47" fmla="*/ 6079618 w 6858001"/>
              <a:gd name="connsiteY47" fmla="*/ 113629 h 5896353"/>
              <a:gd name="connsiteX48" fmla="*/ 6235294 w 6858001"/>
              <a:gd name="connsiteY48" fmla="*/ 93458 h 5896353"/>
              <a:gd name="connsiteX49" fmla="*/ 6391657 w 6858001"/>
              <a:gd name="connsiteY49" fmla="*/ 73455 h 5896353"/>
              <a:gd name="connsiteX50" fmla="*/ 6547333 w 6858001"/>
              <a:gd name="connsiteY50" fmla="*/ 50091 h 5896353"/>
              <a:gd name="connsiteX51" fmla="*/ 6702324 w 6858001"/>
              <a:gd name="connsiteY51" fmla="*/ 26222 h 589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3">
                <a:moveTo>
                  <a:pt x="6858001" y="1177"/>
                </a:moveTo>
                <a:lnTo>
                  <a:pt x="6858001" y="1344715"/>
                </a:lnTo>
                <a:lnTo>
                  <a:pt x="6858000" y="1344715"/>
                </a:lnTo>
                <a:lnTo>
                  <a:pt x="6858000" y="5896353"/>
                </a:lnTo>
                <a:lnTo>
                  <a:pt x="0" y="5896352"/>
                </a:lnTo>
                <a:lnTo>
                  <a:pt x="0" y="904460"/>
                </a:lnTo>
                <a:lnTo>
                  <a:pt x="1" y="904460"/>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5" name="Freeform 8"/>
          <p:cNvSpPr>
            <a:spLocks noGrp="1" noRot="1" noChangeAspect="1" noMove="1" noResize="1" noEditPoints="1" noAdjustHandles="1" noChangeArrowheads="1" noChangeShapeType="1" noTextEdit="1"/>
          </p:cNvSpPr>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7" name="Rectangle 46"/>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4" descr="A close up of a logo&#10;&#10;Description automatically generated"/>
          <p:cNvPicPr>
            <a:picLocks noChangeAspect="1"/>
          </p:cNvPicPr>
          <p:nvPr/>
        </p:nvPicPr>
        <p:blipFill>
          <a:blip r:embed="rId7"/>
          <a:stretch>
            <a:fillRect/>
          </a:stretch>
        </p:blipFill>
        <p:spPr>
          <a:xfrm>
            <a:off x="7833611" y="1447800"/>
            <a:ext cx="1674709" cy="1288596"/>
          </a:xfrm>
          <a:prstGeom prst="rect">
            <a:avLst/>
          </a:prstGeom>
          <a:effectLst/>
        </p:spPr>
      </p:pic>
      <p:pic>
        <p:nvPicPr>
          <p:cNvPr id="5" name="Content Placeholder 4" descr="A close up of a logo&#10;&#10;Description automatically generated"/>
          <p:cNvPicPr>
            <a:picLocks noGrp="1" noChangeAspect="1"/>
          </p:cNvPicPr>
          <p:nvPr>
            <p:ph idx="1"/>
          </p:nvPr>
        </p:nvPicPr>
        <p:blipFill>
          <a:blip r:embed="rId8"/>
          <a:stretch>
            <a:fillRect/>
          </a:stretch>
        </p:blipFill>
        <p:spPr>
          <a:xfrm>
            <a:off x="7203354" y="3127800"/>
            <a:ext cx="2935224" cy="840670"/>
          </a:xfrm>
          <a:prstGeom prst="rect">
            <a:avLst/>
          </a:prstGeom>
          <a:effectLst/>
        </p:spPr>
      </p:pic>
      <p:pic>
        <p:nvPicPr>
          <p:cNvPr id="26" name="Content Placeholder 4"/>
          <p:cNvPicPr>
            <a:picLocks noChangeAspect="1"/>
          </p:cNvPicPr>
          <p:nvPr/>
        </p:nvPicPr>
        <p:blipFill>
          <a:blip r:embed="rId9"/>
          <a:stretch>
            <a:fillRect/>
          </a:stretch>
        </p:blipFill>
        <p:spPr>
          <a:xfrm>
            <a:off x="7198487" y="4768715"/>
            <a:ext cx="2935224" cy="451572"/>
          </a:xfrm>
          <a:prstGeom prst="rect">
            <a:avLst/>
          </a:prstGeom>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875517" y="949923"/>
            <a:ext cx="9325303" cy="5795681"/>
          </a:xfrm>
        </p:spPr>
        <p:txBody>
          <a:bodyPr/>
          <a:lstStyle/>
          <a:p>
            <a:pPr marL="0" indent="0">
              <a:buNone/>
            </a:pPr>
            <a:r>
              <a:rPr lang="en-GB" sz="3200" b="1" dirty="0" err="1"/>
              <a:t>Depthwise</a:t>
            </a:r>
            <a:r>
              <a:rPr lang="en-GB" sz="3200" b="1" dirty="0"/>
              <a:t> parameters</a:t>
            </a:r>
          </a:p>
          <a:p>
            <a:endParaRPr lang="en-GB" dirty="0"/>
          </a:p>
          <a:p>
            <a:endParaRPr lang="en-GB" dirty="0"/>
          </a:p>
          <a:p>
            <a:endParaRPr lang="en-GB" dirty="0"/>
          </a:p>
          <a:p>
            <a:pPr marL="0" indent="0">
              <a:buNone/>
            </a:pPr>
            <a:r>
              <a:rPr lang="en-GB" sz="3200" b="1" dirty="0"/>
              <a:t>Pointwise parameters</a:t>
            </a:r>
          </a:p>
          <a:p>
            <a:pPr marL="0" indent="0">
              <a:buNone/>
            </a:pPr>
            <a:endParaRPr lang="en-GB" b="1" dirty="0"/>
          </a:p>
          <a:p>
            <a:pPr marL="0" indent="0">
              <a:buNone/>
            </a:pPr>
            <a:endParaRPr lang="en-GB" b="1" dirty="0"/>
          </a:p>
          <a:p>
            <a:pPr marL="0" indent="0">
              <a:buNone/>
            </a:pPr>
            <a:endParaRPr lang="en-GB" b="1" dirty="0"/>
          </a:p>
          <a:p>
            <a:pPr marL="0" indent="0">
              <a:buNone/>
            </a:pPr>
            <a:r>
              <a:rPr lang="en-GB" sz="3200" b="1" dirty="0"/>
              <a:t>Total </a:t>
            </a:r>
          </a:p>
        </p:txBody>
      </p:sp>
      <p:pic>
        <p:nvPicPr>
          <p:cNvPr id="9" name="Picture 8"/>
          <p:cNvPicPr>
            <a:picLocks noChangeAspect="1"/>
          </p:cNvPicPr>
          <p:nvPr/>
        </p:nvPicPr>
        <p:blipFill>
          <a:blip r:embed="rId2"/>
          <a:stretch>
            <a:fillRect/>
          </a:stretch>
        </p:blipFill>
        <p:spPr>
          <a:xfrm>
            <a:off x="980928" y="3556517"/>
            <a:ext cx="4915047" cy="926120"/>
          </a:xfrm>
          <a:prstGeom prst="rect">
            <a:avLst/>
          </a:prstGeom>
        </p:spPr>
      </p:pic>
      <p:pic>
        <p:nvPicPr>
          <p:cNvPr id="11" name="Picture 10"/>
          <p:cNvPicPr>
            <a:picLocks noChangeAspect="1"/>
          </p:cNvPicPr>
          <p:nvPr/>
        </p:nvPicPr>
        <p:blipFill>
          <a:blip r:embed="rId3"/>
          <a:stretch>
            <a:fillRect/>
          </a:stretch>
        </p:blipFill>
        <p:spPr>
          <a:xfrm>
            <a:off x="875517" y="1574700"/>
            <a:ext cx="4154146" cy="928181"/>
          </a:xfrm>
          <a:prstGeom prst="rect">
            <a:avLst/>
          </a:prstGeom>
        </p:spPr>
      </p:pic>
      <p:pic>
        <p:nvPicPr>
          <p:cNvPr id="22" name="Content Placeholder 6"/>
          <p:cNvPicPr>
            <a:picLocks noChangeAspect="1"/>
          </p:cNvPicPr>
          <p:nvPr/>
        </p:nvPicPr>
        <p:blipFill>
          <a:blip r:embed="rId4"/>
          <a:stretch>
            <a:fillRect/>
          </a:stretch>
        </p:blipFill>
        <p:spPr>
          <a:xfrm>
            <a:off x="980928" y="5434038"/>
            <a:ext cx="9325303" cy="866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20" name="Picture 19"/>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22" name="Oval 21"/>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23"/>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26" name="Picture 25"/>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28" name="Rectangle 27"/>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0" name="Rectangle 29"/>
          <p:cNvSpPr>
            <a:spLocks noGrp="1" noRot="1" noChangeAspect="1" noMove="1" noResize="1" noEditPoints="1" noAdjustHandles="1" noChangeArrowheads="1" noChangeShapeType="1" noTextEdit="1"/>
          </p:cNvSpPr>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lose up of a logo&#10;&#10;Description automatically generated"/>
          <p:cNvPicPr>
            <a:picLocks noGrp="1" noChangeAspect="1"/>
          </p:cNvPicPr>
          <p:nvPr>
            <p:ph idx="1"/>
          </p:nvPr>
        </p:nvPicPr>
        <p:blipFill>
          <a:blip r:embed="rId6"/>
          <a:stretch>
            <a:fillRect/>
          </a:stretch>
        </p:blipFill>
        <p:spPr>
          <a:xfrm>
            <a:off x="635458" y="1149187"/>
            <a:ext cx="9150807" cy="2300340"/>
          </a:xfrm>
          <a:prstGeom prst="rect">
            <a:avLst/>
          </a:prstGeom>
          <a:effectLst/>
        </p:spPr>
      </p:pic>
      <p:sp>
        <p:nvSpPr>
          <p:cNvPr id="32" name="Rectangle 3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Freeform: Shape 33"/>
          <p:cNvSpPr>
            <a:spLocks noGrp="1" noRot="1" noChangeAspect="1" noMove="1" noResize="1" noEditPoints="1" noAdjustHandles="1" noChangeArrowheads="1" noChangeShapeType="1" noTextEdit="1"/>
          </p:cNvSpPr>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p:cNvSpPr>
            <a:spLocks noGrp="1"/>
          </p:cNvSpPr>
          <p:nvPr>
            <p:ph type="title"/>
          </p:nvPr>
        </p:nvSpPr>
        <p:spPr>
          <a:xfrm>
            <a:off x="636916" y="4371849"/>
            <a:ext cx="9149350" cy="1350523"/>
          </a:xfrm>
        </p:spPr>
        <p:txBody>
          <a:bodyPr vert="horz" lIns="91440" tIns="45720" rIns="91440" bIns="45720" rtlCol="0" anchor="b">
            <a:normAutofit fontScale="90000"/>
          </a:bodyPr>
          <a:lstStyle/>
          <a:p>
            <a:r>
              <a:rPr lang="en-US" sz="6000" b="0" i="0" kern="1200" dirty="0">
                <a:solidFill>
                  <a:srgbClr val="EBEBEB"/>
                </a:solidFill>
                <a:latin typeface="+mj-lt"/>
                <a:ea typeface="+mj-ea"/>
                <a:cs typeface="+mj-cs"/>
              </a:rPr>
              <a:t>comparison with standard</a:t>
            </a:r>
          </a:p>
        </p:txBody>
      </p:sp>
      <p:sp>
        <p:nvSpPr>
          <p:cNvPr id="36" name="Freeform 16"/>
          <p:cNvSpPr>
            <a:spLocks noGrp="1" noRot="1" noChangeAspect="1" noMove="1" noResize="1" noEditPoints="1" noAdjustHandles="1" noChangeArrowheads="1" noChangeShapeType="1" noTextEdit="1"/>
          </p:cNvSpPr>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38" name="Rectangle 32"/>
          <p:cNvSpPr>
            <a:spLocks noGrp="1" noRot="1" noChangeAspect="1" noMove="1" noResize="1" noEditPoints="1" noAdjustHandles="1" noChangeArrowheads="1" noChangeShapeType="1" noTextEdit="1"/>
          </p:cNvSpPr>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3" name="Picture 12" descr="A screenshot of a cell phone&#10;&#10;Description automatically generated"/>
          <p:cNvPicPr>
            <a:picLocks noChangeAspect="1"/>
          </p:cNvPicPr>
          <p:nvPr/>
        </p:nvPicPr>
        <p:blipFill>
          <a:blip r:embed="rId3"/>
          <a:stretch>
            <a:fillRect/>
          </a:stretch>
        </p:blipFill>
        <p:spPr>
          <a:xfrm>
            <a:off x="661800" y="643467"/>
            <a:ext cx="4617627" cy="3590205"/>
          </a:xfrm>
          <a:prstGeom prst="rect">
            <a:avLst/>
          </a:prstGeom>
        </p:spPr>
      </p:pic>
      <p:sp>
        <p:nvSpPr>
          <p:cNvPr id="40" name="Rectangle 34"/>
          <p:cNvSpPr>
            <a:spLocks noGrp="1" noRot="1" noChangeAspect="1" noMove="1" noResize="1" noEditPoints="1" noAdjustHandles="1" noChangeArrowheads="1" noChangeShapeType="1" noTextEdit="1"/>
          </p:cNvSpPr>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6"/>
          <p:cNvSpPr>
            <a:spLocks noGrp="1" noRot="1" noChangeAspect="1" noMove="1" noResize="1" noEditPoints="1" noAdjustHandles="1" noChangeArrowheads="1" noChangeShapeType="1" noTextEdit="1"/>
          </p:cNvSpPr>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8"/>
          <p:cNvSpPr>
            <a:spLocks noGrp="1" noRot="1" noChangeAspect="1" noMove="1" noResize="1" noEditPoints="1" noAdjustHandles="1" noChangeArrowheads="1" noChangeShapeType="1" noTextEdit="1"/>
          </p:cNvSpPr>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 name="Picture 5" descr="A screenshot of a social media post&#10;&#10;Description automatically generated"/>
          <p:cNvPicPr>
            <a:picLocks noChangeAspect="1"/>
          </p:cNvPicPr>
          <p:nvPr/>
        </p:nvPicPr>
        <p:blipFill>
          <a:blip r:embed="rId4"/>
          <a:stretch>
            <a:fillRect/>
          </a:stretch>
        </p:blipFill>
        <p:spPr>
          <a:xfrm>
            <a:off x="5781040" y="2017949"/>
            <a:ext cx="5489330" cy="4116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Mobilenet</a:t>
            </a:r>
            <a:r>
              <a:rPr lang="en-GB" dirty="0"/>
              <a:t> Structure </a:t>
            </a:r>
            <a:br>
              <a:rPr lang="en-GB" dirty="0"/>
            </a:br>
            <a:endParaRPr lang="en-GB" dirty="0"/>
          </a:p>
        </p:txBody>
      </p:sp>
      <p:pic>
        <p:nvPicPr>
          <p:cNvPr id="5" name="Content Placeholder 4" descr="A screenshot of a cell phone&#10;&#10;Description automatically generated"/>
          <p:cNvPicPr>
            <a:picLocks noGrp="1" noChangeAspect="1"/>
          </p:cNvPicPr>
          <p:nvPr>
            <p:ph idx="1"/>
          </p:nvPr>
        </p:nvPicPr>
        <p:blipFill>
          <a:blip r:embed="rId2"/>
          <a:stretch>
            <a:fillRect/>
          </a:stretch>
        </p:blipFill>
        <p:spPr>
          <a:xfrm>
            <a:off x="0" y="1722578"/>
            <a:ext cx="5799827" cy="5135422"/>
          </a:xfrm>
        </p:spPr>
      </p:pic>
      <p:pic>
        <p:nvPicPr>
          <p:cNvPr id="7" name="Picture 6"/>
          <p:cNvPicPr>
            <a:picLocks noChangeAspect="1"/>
          </p:cNvPicPr>
          <p:nvPr/>
        </p:nvPicPr>
        <p:blipFill>
          <a:blip r:embed="rId3"/>
          <a:stretch>
            <a:fillRect/>
          </a:stretch>
        </p:blipFill>
        <p:spPr>
          <a:xfrm>
            <a:off x="5799826" y="1722578"/>
            <a:ext cx="6392173" cy="513542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24,&quot;width&quot;:1296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448</Words>
  <Application>Microsoft Office PowerPoint</Application>
  <PresentationFormat>Widescreen</PresentationFormat>
  <Paragraphs>87</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vt:lpstr>
      <vt:lpstr>     Mobilenet v2        introduction</vt:lpstr>
      <vt:lpstr>PowerPoint Presentation</vt:lpstr>
      <vt:lpstr>Depthwise Separable   Convolution</vt:lpstr>
      <vt:lpstr>Standard Convolution Size</vt:lpstr>
      <vt:lpstr>Depthwise separable convolution </vt:lpstr>
      <vt:lpstr>PowerPoint Presentation</vt:lpstr>
      <vt:lpstr>comparison with standard</vt:lpstr>
      <vt:lpstr>PowerPoint Presentation</vt:lpstr>
      <vt:lpstr>Mobilenet Structure  </vt:lpstr>
      <vt:lpstr>Mobilenet and Moilenet v2</vt:lpstr>
      <vt:lpstr>Relu6</vt:lpstr>
      <vt:lpstr>Inverted Residuals</vt:lpstr>
      <vt:lpstr>Inverted Residuals</vt:lpstr>
      <vt:lpstr>Inverted Residuals</vt:lpstr>
      <vt:lpstr>Linear Bottleneck</vt:lpstr>
      <vt:lpstr>Linear Bottleneck</vt:lpstr>
      <vt:lpstr>Linear Bottleneck</vt:lpstr>
      <vt:lpstr>Transfer Learning</vt:lpstr>
      <vt:lpstr>Visualization</vt:lpstr>
      <vt:lpstr>Visualization </vt:lpstr>
      <vt:lpstr>Visualization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Mobilenet v2        introduction</dc:title>
  <dc:creator>ZHAO Simiao</dc:creator>
  <cp:lastModifiedBy>Wang, Hongshuo</cp:lastModifiedBy>
  <cp:revision>19</cp:revision>
  <dcterms:created xsi:type="dcterms:W3CDTF">2020-08-09T14:24:00Z</dcterms:created>
  <dcterms:modified xsi:type="dcterms:W3CDTF">2020-08-14T13:14:33Z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